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1182" r:id="rId5"/>
    <p:sldId id="1629" r:id="rId6"/>
    <p:sldId id="1663" r:id="rId7"/>
    <p:sldId id="1683" r:id="rId8"/>
    <p:sldId id="1664" r:id="rId9"/>
    <p:sldId id="1666" r:id="rId10"/>
    <p:sldId id="1685" r:id="rId11"/>
    <p:sldId id="1684" r:id="rId12"/>
    <p:sldId id="1665" r:id="rId13"/>
    <p:sldId id="1678" r:id="rId14"/>
    <p:sldId id="1667" r:id="rId15"/>
    <p:sldId id="1682" r:id="rId16"/>
    <p:sldId id="1668" r:id="rId17"/>
    <p:sldId id="1669" r:id="rId18"/>
    <p:sldId id="1674" r:id="rId19"/>
    <p:sldId id="1679" r:id="rId20"/>
    <p:sldId id="1680" r:id="rId21"/>
    <p:sldId id="1681" r:id="rId22"/>
    <p:sldId id="1673" r:id="rId23"/>
    <p:sldId id="1671" r:id="rId24"/>
    <p:sldId id="1670" r:id="rId25"/>
    <p:sldId id="1672" r:id="rId26"/>
    <p:sldId id="1675" r:id="rId27"/>
    <p:sldId id="300" r:id="rId28"/>
    <p:sldId id="11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CE1831-CC74-6FD3-16DA-D0DD682444C8}" name="Emily Pound" initials="EP" userId="S::epound@quada.org::7a7f6931-b21a-46a1-bff8-27a9100c02e0" providerId="AD"/>
  <p188:author id="{D2392641-4421-6F53-18F1-983290BB6B04}" name="Dianne Bourque" initials="DB" userId="76271cb2b40d83c6" providerId="Windows Live"/>
  <p188:author id="{08EE59E4-9D5B-5DE3-5B8C-2F69D879E59D}" name="Beverly Robins" initials="BR" userId="S::brobins@aaaasf.org::5aee0a5f-35cc-4226-8b6c-50f9906ce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A4068-4346-5661-FCA5-6CCDA29B3667}" v="310" dt="2025-09-09T19:26:00.319"/>
    <p1510:client id="{0F75AFA7-D81A-4EB0-9475-AFBF365864BB}" v="279" dt="2025-09-09T18:51:21.624"/>
    <p1510:client id="{FFDAE6CD-5F71-654E-22D7-58B868D6CDD5}" v="46" dt="2025-09-09T19:19:16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9"/>
    <p:restoredTop sz="86320"/>
  </p:normalViewPr>
  <p:slideViewPr>
    <p:cSldViewPr snapToGrid="0">
      <p:cViewPr>
        <p:scale>
          <a:sx n="94" d="100"/>
          <a:sy n="94" d="100"/>
        </p:scale>
        <p:origin x="640" y="512"/>
      </p:cViewPr>
      <p:guideLst/>
    </p:cSldViewPr>
  </p:slideViewPr>
  <p:outlineViewPr>
    <p:cViewPr>
      <p:scale>
        <a:sx n="33" d="100"/>
        <a:sy n="33" d="100"/>
      </p:scale>
      <p:origin x="0" y="-370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BB3E-6760-4ACB-AB83-2190E009AFF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051CC-9978-4AF1-8F03-308453A5A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7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AFEDD-C03A-F6E7-3F40-AEC55B21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05481-4C5A-37BB-015E-5EDD4532A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C6CE7-EB06-8FA1-7635-B8244BFF5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564"/>
              </a:lnSpc>
              <a:spcAft>
                <a:spcPts val="800"/>
              </a:spcAft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E9EBC-548C-5317-AEDB-EA6BBE18F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AD04B-BAC5-44CC-B829-1D3E3F445A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1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A247-2D64-6119-B72A-E598433F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F0DEF-0508-CFAB-AD7B-FF6C2A84C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9EA9C-1E67-ECCE-38C4-799A8B053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92023-91A6-73D9-E6EF-A4911E2F1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34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B864-56CE-E528-43AD-FB71566FE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BCEBB-58CF-A5A1-C814-25E46F754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AE650-2655-BD0B-C3CF-CFE0DFE33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DD725-9465-757E-0A21-881E615FA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8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E0EC9-EEA4-F2B0-7BF2-3FAF2280B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746E4-E194-6F16-7443-4BE31DC6E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C4121-8433-E105-5C31-4B80AA3B7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76FE2-D8A5-EAD2-7062-35C149F1B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6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6EA2-33F0-66F2-7B21-1CBCA65E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7ACE4-3954-1C47-99CE-F8C0B9A8C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CFC5F8-38D0-6067-45A4-5EE4F5635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5E9B8-E2F2-29C2-1B69-F17543BD0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A8540-DA07-C3AD-F801-6A78E6BA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27B8B-C4E8-5125-B876-4F38EDFE1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103B0-9263-8568-6D76-C793218D2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FDBB3-BAF6-5EF8-943C-21DEB8BA0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2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66F44-0231-B1BF-A79C-C08E9072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042D1-9DBC-0110-7008-26A717EED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05648-F214-939A-9A13-907CE5710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736F-97C3-3DC5-8E47-EB1CBA57C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7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FE7B4-7137-870C-7793-FEC1731D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BAB3A-170D-EA0F-14DA-6083AF70A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305A4-B9F5-FF06-1531-D4DA61268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A8615-E26E-E52E-A6FC-70C5A24E6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81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9758-C413-3931-E6CD-CD1D7B04A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F129F-04F8-6FBD-00B8-A7980E712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3DA0C-7F93-0F2A-6966-1E910857D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BA5D-F07C-2CC2-5041-5BCF3F330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0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D28F6-572B-1C8E-604E-8F78DF0E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CA313-2498-3259-7A43-4E41F56BF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F839D-5C22-8395-A80E-44F2EB4D8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5933-B83A-3D58-E9B3-27F7ABCC7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8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89FF8-CBA8-7D0B-5215-D915AF19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D20A8-3C04-0CA8-3F5C-E989701B0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8C566-B100-5E7F-A661-2D1AA429E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DCA6E-6494-C016-ACA3-E0D9C1EEF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0996-5D02-C34C-E596-7806C982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92450-9CFE-54B0-FEE1-60F06B704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2D5ED-A1A9-AE18-30B5-716E2993A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611A-1D27-8F66-57D9-AE6CE74DD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61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66830-238A-8FB6-E7B5-0F556EF4E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8A13D-018D-748C-FFA4-A076EFFE5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96DE53-4835-B569-A3FD-893AC659C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E97BA-4A6F-72BC-F1D3-4749FECFB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70CEA-861E-BF74-DDB1-B4E1C6678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F20EB-6C7D-1CCC-1861-96A348B38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980C5-DCAA-D1FF-6677-D42FD7177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0A7C1-09AB-8FEF-10EA-EE5AB30EB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70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AC4F-3A37-F2F6-5B1E-E0D6E74A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6E501-AD75-20EE-E131-9E2DBFA3D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B0048-719D-677C-E598-912A6598D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A544-0FFA-B3D5-51F5-5796EB3C8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31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4384-1D9F-E661-4AFE-323FC781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4A645-1334-FF59-73FA-4328FC328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AB6C9-F2E1-6887-528F-74DFF97D8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932D-30AB-7507-F928-5232E3165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51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links to the tools referenced in today’s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051CC-9978-4AF1-8F03-308453A5AEA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06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33A73-0776-CF4A-0615-DAA4C68C0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9949B-1A03-23A7-17F2-9B4FD9E7E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95832-2677-8781-73B4-AD648301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attendance during today’s webinar.  Please reach out to us at Quad A via an email at education@quada.org should you have any further questions.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5C9C-C96E-7958-6243-B513DF263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368CD-35F6-4C75-88EE-4BFA86628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2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9F60-27FD-7A30-D951-6C66E0C4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73CEC-5D6A-04B1-7565-111C87233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E4DA6-DF44-20F2-0437-AD09B942D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0C13A-4914-76ED-C659-BBBE64A27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1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864B0-0E6A-CFA6-6110-65D33E39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179C7-A238-B343-16C6-840F36AE6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7C285-E413-7A86-C119-68F8FBBB4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14EC1-5077-DBDE-6636-0C920B308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20F73-6191-BD4F-2FA3-4F6C91DA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3191D-7E09-9467-6B56-5A674C94F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30A51-119B-144A-A271-68EA3181F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45BB5-E46D-A43A-60EA-CC665D630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2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E27F-D82C-A753-5FFF-6F917287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C762A-3D8A-73C3-6F77-CDD9EDCBB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B45D49-0C2D-68D6-4CA9-EA6167A1F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5EB97-ABCF-7472-FECF-729ED81A7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1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63C9-9038-FAB1-D310-0EA49AA26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8FDD7-6048-80BC-7C7F-A2D2B6C03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7E15D-FE89-4AFF-C8BD-AD831D115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06CE7-5092-C23F-BD27-54AF86BF9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6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0D81A-4BA9-DFB2-22DF-C73F42A5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C0B78-30CA-85B9-4935-D9F6A76DD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B0C5E-B824-3385-44BA-CE9AD23E7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D7202-55A4-F21E-14D9-CF18892ED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3736-26FA-A4D0-9F0C-94CE7583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D0A81-D916-574B-42E6-89F075EDF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64002-D082-EE6E-0EB0-F38BD7D07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27E97-2F52-A1A8-539B-E5073D629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4E86-682E-402D-8675-CCCE7FBEE0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FE84-8B62-A7F2-E5FB-306244BB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92E15-4D9C-6A01-BA1E-C6281235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9FDC-2FB3-C1A4-3B66-402DE2AD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1A89B-EBBC-2B3E-481F-052FC1D8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2E387-30C8-A7EC-C746-EFE8BBDE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1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2244-603C-ED48-B332-4F7DBCD5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73D9F-AFD1-6012-2CC9-8E32C3B4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FF64-8B3B-484D-4547-B1232FB4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D6703-C5DC-F6EE-7517-3B6AC508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DAD3-3FDC-91BD-A127-46EBFC3B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7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B966C-32CD-D722-2FD4-2CD0FEE39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2D621-4ACA-C715-8FD4-945DAE329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ADCC8-6820-BAC0-8097-0E420856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E598E-B5E6-F960-7B4D-248415FB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082E9-F0C4-AB34-7649-CEF00CB5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3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800" y="2274539"/>
            <a:ext cx="4850765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205E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58800" y="4451319"/>
            <a:ext cx="4273550" cy="77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97989A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P</a:t>
            </a:r>
            <a:r>
              <a:rPr spc="-90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spc="165" dirty="0"/>
              <a:t>TIENTS</a:t>
            </a:r>
            <a:r>
              <a:rPr spc="400" dirty="0"/>
              <a:t> </a:t>
            </a:r>
            <a:r>
              <a:rPr spc="150" dirty="0"/>
              <a:t>FIRST.</a:t>
            </a:r>
            <a:r>
              <a:rPr spc="370" dirty="0"/>
              <a:t> </a:t>
            </a:r>
            <a:r>
              <a:rPr spc="100" dirty="0"/>
              <a:t>AL</a:t>
            </a:r>
            <a:r>
              <a:rPr spc="-75" dirty="0"/>
              <a:t> </a:t>
            </a:r>
            <a:r>
              <a:rPr dirty="0"/>
              <a:t>W</a:t>
            </a:r>
            <a:r>
              <a:rPr spc="-75" dirty="0"/>
              <a:t> </a:t>
            </a:r>
            <a:r>
              <a:rPr dirty="0"/>
              <a:t>A</a:t>
            </a:r>
            <a:r>
              <a:rPr spc="-100" dirty="0"/>
              <a:t> </a:t>
            </a:r>
            <a:r>
              <a:rPr spc="105" dirty="0"/>
              <a:t>YS.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92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C4D8-33DA-F2D6-2CC0-284425BE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A996-D752-BCE3-74D9-8AEFC1E2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5AFAA-5153-A447-00F1-688AEC60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5643-CB4D-F22F-C2FC-AE7A3910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F129F-C270-AB04-2B02-293153D9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55B7-45F1-5AD1-FF1E-2935FA5D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C23E4-2E32-1E45-D3CD-8529B1FB9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B2D4-A02D-A7EC-C670-5A31B167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23FD-6FE5-0F13-D82F-DD5BF01C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C168-F55F-0042-2E25-32AA7D42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3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1FA7-E861-C3D3-5C83-B7402CE2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1AA9-92DE-64F4-6812-3F0B62F57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5A4FD-C967-BC2A-D6F7-3D7207A53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D5F94-6029-6B0E-8DB4-31BF6A2E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22341-3906-3348-461D-3A4C660C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0791B-F2CC-A6CF-3D55-68F3D992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B90A-9521-4E9F-DA50-D4AC6E0E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B106C-D882-0A59-EA4F-6CC409833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E81C3-A2EC-0AC2-076B-A908943CF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AEB4C-A851-BE92-302E-51C74ABD0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1F809-2108-ECFB-93EC-8707977DA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CEE02-8A2B-CA83-36EF-87B0D14E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F419D-558E-9A3B-185E-DEAC7177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7A581-0B8E-826E-BE89-24C0D8A8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D281-EE0F-53CB-80FE-721BB08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A6085-6048-1595-4A7A-E1CED136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D960D-661A-2A90-5E18-BA5851C9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8606F-BEB0-1F89-51D6-EBE62C0C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0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FED21-6A8F-449B-0AE5-C8149D97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BF024-20D5-AE7D-3F45-751BDA97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E87AE-B0F1-C468-E18C-AFF97692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5AB8-6A3E-D16E-395E-5280810E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1AF6-CEBF-F3E8-15E2-B31592A8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5F50F-668F-EB71-0535-5E7961B38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B808F-A69D-9935-26CD-9546543E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8342E-60A3-F2D0-0E3C-66DD3465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3B356-D2E8-CEFE-98C9-91C76E63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9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CFD0-7832-569B-BEF9-3F3BEBD8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47325E-663B-768A-0AF1-09523CC99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E9A5C-29E0-FE1B-E87C-0E93A5026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0FF50-952F-F2F5-6A30-02275877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FE157-BB12-F5E6-6109-05241B5C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24D6-A40E-8482-B370-C4E34F8D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3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1F682-D719-AE64-4E8F-305B1458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50666-9980-40F5-6CDE-BCA958A5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B241-44A8-DACB-FB96-AF8842490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7A4A4-7FF8-422A-8AD2-4FFB56589EC4}" type="datetimeFigureOut">
              <a:rPr lang="en-US" smtClean="0"/>
              <a:t>2/13/26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7AF9-6E64-F53C-166B-C9FFE270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34B2F-CDD4-A52A-5790-1BA46903E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F8B86-D4DD-43CC-B3DD-01E58ACBB5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d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regonpatientsafety.org/tools-and-best-practices/oregon-asc-infection-prevention-and-control-toolkit?rq=Infection%20Prevention%20and%20Contro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infection-control/hcp/environmental-control/water.html" TargetMode="External"/><Relationship Id="rId4" Type="http://schemas.openxmlformats.org/officeDocument/2006/relationships/hyperlink" Target="https://www.cdc.gov/healthcare-associated-infections/php/toolkit/icar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87E3-951A-2FC6-E9C5-6F2CB071B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A35D923-470C-0281-247C-91E38A44C44D}"/>
              </a:ext>
            </a:extLst>
          </p:cNvPr>
          <p:cNvSpPr txBox="1"/>
          <p:nvPr/>
        </p:nvSpPr>
        <p:spPr>
          <a:xfrm>
            <a:off x="4403033" y="6329690"/>
            <a:ext cx="398716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  <a:tabLst>
                <a:tab pos="2070735" algn="l"/>
              </a:tabLst>
            </a:pPr>
            <a:r>
              <a:rPr sz="1000" b="1" spc="140" dirty="0">
                <a:solidFill>
                  <a:srgbClr val="97989A"/>
                </a:solidFill>
                <a:latin typeface="Arial Narrow"/>
                <a:cs typeface="Arial Narrow"/>
                <a:hlinkClick r:id="rId3"/>
              </a:rPr>
              <a:t>WWW</a:t>
            </a:r>
            <a:r>
              <a:rPr sz="1000" b="1" spc="-65" dirty="0">
                <a:solidFill>
                  <a:srgbClr val="97989A"/>
                </a:solidFill>
                <a:latin typeface="Arial Narrow"/>
                <a:cs typeface="Arial Narrow"/>
                <a:hlinkClick r:id="rId3"/>
              </a:rPr>
              <a:t> </a:t>
            </a:r>
            <a:r>
              <a:rPr sz="1000" b="1" spc="170" dirty="0">
                <a:solidFill>
                  <a:srgbClr val="97989A"/>
                </a:solidFill>
                <a:latin typeface="Arial Narrow"/>
                <a:cs typeface="Arial Narrow"/>
                <a:hlinkClick r:id="rId3"/>
              </a:rPr>
              <a:t>.QUADA.ORG</a:t>
            </a:r>
            <a:r>
              <a:rPr sz="1000" b="1" dirty="0">
                <a:solidFill>
                  <a:srgbClr val="97989A"/>
                </a:solidFill>
                <a:latin typeface="Arial Narrow"/>
                <a:cs typeface="Arial Narrow"/>
              </a:rPr>
              <a:t>	P</a:t>
            </a:r>
            <a:r>
              <a:rPr sz="1000" b="1" spc="-100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97989A"/>
                </a:solidFill>
                <a:latin typeface="Arial Narrow"/>
                <a:cs typeface="Arial Narrow"/>
              </a:rPr>
              <a:t>A</a:t>
            </a:r>
            <a:r>
              <a:rPr sz="1000" b="1" spc="-90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spc="165" dirty="0">
                <a:solidFill>
                  <a:srgbClr val="97989A"/>
                </a:solidFill>
                <a:latin typeface="Arial Narrow"/>
                <a:cs typeface="Arial Narrow"/>
              </a:rPr>
              <a:t>TIENTS</a:t>
            </a:r>
            <a:r>
              <a:rPr sz="1000" b="1" spc="400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spc="150" dirty="0">
                <a:solidFill>
                  <a:srgbClr val="97989A"/>
                </a:solidFill>
                <a:latin typeface="Arial Narrow"/>
                <a:cs typeface="Arial Narrow"/>
              </a:rPr>
              <a:t>FIRST.</a:t>
            </a:r>
            <a:r>
              <a:rPr sz="1000" b="1" spc="370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spc="100" dirty="0">
                <a:solidFill>
                  <a:srgbClr val="97989A"/>
                </a:solidFill>
                <a:latin typeface="Arial Narrow"/>
                <a:cs typeface="Arial Narrow"/>
              </a:rPr>
              <a:t>AL</a:t>
            </a:r>
            <a:r>
              <a:rPr sz="1000" b="1" spc="-75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97989A"/>
                </a:solidFill>
                <a:latin typeface="Arial Narrow"/>
                <a:cs typeface="Arial Narrow"/>
              </a:rPr>
              <a:t>W</a:t>
            </a:r>
            <a:r>
              <a:rPr sz="1000" b="1" spc="-75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97989A"/>
                </a:solidFill>
                <a:latin typeface="Arial Narrow"/>
                <a:cs typeface="Arial Narrow"/>
              </a:rPr>
              <a:t>A</a:t>
            </a:r>
            <a:r>
              <a:rPr sz="1000" b="1" spc="-100" dirty="0">
                <a:solidFill>
                  <a:srgbClr val="97989A"/>
                </a:solidFill>
                <a:latin typeface="Arial Narrow"/>
                <a:cs typeface="Arial Narrow"/>
              </a:rPr>
              <a:t> </a:t>
            </a:r>
            <a:r>
              <a:rPr sz="1000" b="1" spc="105" dirty="0">
                <a:solidFill>
                  <a:srgbClr val="97989A"/>
                </a:solidFill>
                <a:latin typeface="Arial Narrow"/>
                <a:cs typeface="Arial Narrow"/>
              </a:rPr>
              <a:t>YS. </a:t>
            </a:r>
            <a:endParaRPr sz="1000" dirty="0">
              <a:latin typeface="Arial Narrow"/>
              <a:cs typeface="Arial Narrow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0FF4151-CC09-0ACD-64B9-1D0B46A506D9}"/>
              </a:ext>
            </a:extLst>
          </p:cNvPr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CAB91B33-0CA6-ABE6-CF8E-3EBBC441E97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142" y="6775704"/>
              <a:ext cx="297320" cy="82296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E173A01-7816-B190-F1EE-82D054F47D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969BE759-190F-6CE2-ACA6-8E6C6777C41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1499" y="2815486"/>
            <a:ext cx="10593322" cy="1231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4400" dirty="0">
                <a:solidFill>
                  <a:schemeClr val="bg1"/>
                </a:solidFill>
              </a:rPr>
              <a:t>Preparing an Infection Prevention and Control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Risk Assessment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392A3B7-6536-EF3D-2C46-C0C625323962}"/>
              </a:ext>
            </a:extLst>
          </p:cNvPr>
          <p:cNvSpPr/>
          <p:nvPr/>
        </p:nvSpPr>
        <p:spPr>
          <a:xfrm>
            <a:off x="571499" y="4782692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30">
                <a:moveTo>
                  <a:pt x="0" y="0"/>
                </a:moveTo>
                <a:lnTo>
                  <a:pt x="1865376" y="0"/>
                </a:lnTo>
              </a:path>
            </a:pathLst>
          </a:custGeom>
          <a:ln w="38100">
            <a:solidFill>
              <a:srgbClr val="92B1D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7FD3A27-CA62-C73B-D90F-BA8137BD0E9D}"/>
              </a:ext>
            </a:extLst>
          </p:cNvPr>
          <p:cNvSpPr txBox="1">
            <a:spLocks/>
          </p:cNvSpPr>
          <p:nvPr/>
        </p:nvSpPr>
        <p:spPr>
          <a:xfrm>
            <a:off x="571499" y="4969960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Dianne Bourque, RN, CNOR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Directors, QUAD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Co-Chair</a:t>
            </a:r>
          </a:p>
        </p:txBody>
      </p:sp>
    </p:spTree>
    <p:extLst>
      <p:ext uri="{BB962C8B-B14F-4D97-AF65-F5344CB8AC3E}">
        <p14:creationId xmlns:p14="http://schemas.microsoft.com/office/powerpoint/2010/main" val="1614170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4" objId="7"/>
        <p14:stopEvt time="27147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2F652-6C36-F795-3F53-193CD911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B794A12B-5794-097C-D4CF-F9355D5ED2FB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Determining Probability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3CB37-7338-21C8-7200-4A4651D4F619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3AC3F4C-6A57-6AA9-8493-39E5F63F53A5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24B6A-FAF5-774C-0F0B-B3F83B0F8919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F055FB-270F-17E1-A2E2-B5708169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Probability of Occurrence </a:t>
            </a:r>
          </a:p>
          <a:p>
            <a:r>
              <a:rPr lang="en-US" dirty="0"/>
              <a:t>Use findings from rounds, occurrence reports, surveillance data, and population risk assessments</a:t>
            </a:r>
          </a:p>
          <a:p>
            <a:r>
              <a:rPr lang="en-US" dirty="0"/>
              <a:t>How likely is the event or failure to occur?</a:t>
            </a:r>
          </a:p>
          <a:p>
            <a:pPr lvl="1"/>
            <a:r>
              <a:rPr lang="en-US" sz="2600" dirty="0"/>
              <a:t>Likely (3)*</a:t>
            </a:r>
          </a:p>
          <a:p>
            <a:pPr lvl="1"/>
            <a:r>
              <a:rPr lang="en-US" sz="2600" dirty="0"/>
              <a:t>Maybe (2)</a:t>
            </a:r>
          </a:p>
          <a:p>
            <a:pPr lvl="1"/>
            <a:r>
              <a:rPr lang="en-US" sz="2600" dirty="0"/>
              <a:t>Rare (1)</a:t>
            </a:r>
          </a:p>
          <a:p>
            <a:pPr lvl="1"/>
            <a:r>
              <a:rPr lang="en-US" sz="2600" dirty="0"/>
              <a:t>Never (0)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1600" dirty="0"/>
              <a:t>The value assignment is determined to help you calculate risk, thus may be different from organization to organization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782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886D-8D22-A24E-C8B4-6C89993A1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3ED6CE1-EEEB-C6B4-B2EA-310BA42E1BFB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Determining Impact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75ED06-05FD-39C4-9B5B-65B4C87C4CF8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60D38B2-A1DE-7691-34A8-ECFCD553F3F6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05324-EC23-A8D3-9972-983B259AC863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019751-1320-0B43-C84B-0F66A1CF0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Risk of Impact to Patients </a:t>
            </a:r>
          </a:p>
          <a:p>
            <a:r>
              <a:rPr lang="en-US" dirty="0"/>
              <a:t>What is the worst-case scenario should the event/failure occur?</a:t>
            </a:r>
          </a:p>
          <a:p>
            <a:pPr lvl="1"/>
            <a:r>
              <a:rPr lang="en-US" sz="2600" dirty="0"/>
              <a:t>Life-Threatening to the Patient (4)*</a:t>
            </a:r>
          </a:p>
          <a:p>
            <a:pPr lvl="1"/>
            <a:r>
              <a:rPr lang="en-US" sz="2600" dirty="0"/>
              <a:t>Threat of Producing Permanent Harm to the Patient (3)</a:t>
            </a:r>
          </a:p>
          <a:p>
            <a:pPr lvl="1"/>
            <a:r>
              <a:rPr lang="en-US" sz="2600" dirty="0"/>
              <a:t>Threat of Producing a Temporary Harm to the Patient (2)</a:t>
            </a:r>
          </a:p>
          <a:p>
            <a:pPr lvl="1"/>
            <a:r>
              <a:rPr lang="en-US" sz="2600" dirty="0"/>
              <a:t>No Threat of Harm to the Patient (1)</a:t>
            </a:r>
          </a:p>
          <a:p>
            <a:pPr lvl="2"/>
            <a:endParaRPr lang="en-US" sz="2600" dirty="0">
              <a:highlight>
                <a:srgbClr val="FFFF00"/>
              </a:highlight>
            </a:endParaRPr>
          </a:p>
          <a:p>
            <a:r>
              <a:rPr lang="en-US" sz="1600" dirty="0"/>
              <a:t>The value assignment is determined to help you calculate risk, thus may be different from organization to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31634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1785-9A7B-2CD9-4556-7B82A6E7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7C2539D-1B3D-0E0C-1C90-0B530EF8E1F0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Determining Preparedness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C85667-0696-8DC1-722A-8986F3E5DB2E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3ECC13B-91A6-8130-4883-0925C3BB851C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6AD72-9012-BA16-CC3B-C5E66B588AFF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69035E-DBC4-1111-84C8-5CEB83B1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Facility Preparedness to Respond </a:t>
            </a:r>
          </a:p>
          <a:p>
            <a:r>
              <a:rPr lang="en-US" dirty="0"/>
              <a:t>How ready is the facility to respond if the event/failure does occur?</a:t>
            </a:r>
          </a:p>
          <a:p>
            <a:pPr lvl="1"/>
            <a:r>
              <a:rPr lang="en-US" sz="2600" dirty="0"/>
              <a:t>Not Prepared to Respond (4)*</a:t>
            </a:r>
          </a:p>
          <a:p>
            <a:pPr lvl="1"/>
            <a:r>
              <a:rPr lang="en-US" sz="2600" dirty="0"/>
              <a:t>Poorly Prepared to Respond (3)</a:t>
            </a:r>
          </a:p>
          <a:p>
            <a:pPr lvl="1"/>
            <a:r>
              <a:rPr lang="en-US" sz="2600" dirty="0"/>
              <a:t>Fairly Prepared to Respond (2)</a:t>
            </a:r>
          </a:p>
          <a:p>
            <a:pPr lvl="1"/>
            <a:r>
              <a:rPr lang="en-US" sz="2600" dirty="0"/>
              <a:t>Response Preparedness is Good (1)</a:t>
            </a:r>
          </a:p>
          <a:p>
            <a:endParaRPr lang="en-US" sz="3400" dirty="0">
              <a:highlight>
                <a:srgbClr val="FFFF00"/>
              </a:highlight>
            </a:endParaRPr>
          </a:p>
          <a:p>
            <a:r>
              <a:rPr lang="en-US" sz="1600" dirty="0"/>
              <a:t>The value assignment is determined to help you calculate risk, thus may be different from organization to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021704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B0D57-824F-5D96-2B1E-C61F3962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8D9E45A-3BD4-FED7-17C3-19777DC2A449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Appropriate Scoring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FF491D-117A-8C5F-157F-CF66A3508330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F334334-9562-8D11-521A-7D924D087838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EA868-851E-0580-9F61-67C4FDCC7B0C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5F4589-DF7C-BE61-6ACF-F58FA9FD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Scores should be based on the level of harm that may occur if the event happened, not the potential for harm in the facility</a:t>
            </a:r>
          </a:p>
          <a:p>
            <a:r>
              <a:rPr lang="en-US" dirty="0"/>
              <a:t>Probability of occurrence scores should never be zero</a:t>
            </a:r>
          </a:p>
          <a:p>
            <a:pPr lvl="1"/>
            <a:r>
              <a:rPr lang="en-US" dirty="0"/>
              <a:t>If there is no chance the event could occur, remove the event from the current risk assessment</a:t>
            </a:r>
          </a:p>
          <a:p>
            <a:r>
              <a:rPr lang="en-US" dirty="0"/>
              <a:t>Risk harm or level of failure scores should never be zero</a:t>
            </a:r>
          </a:p>
          <a:p>
            <a:pPr lvl="1"/>
            <a:r>
              <a:rPr lang="en-US" dirty="0"/>
              <a:t>If an event is truly a risk to patients, the potential for harm always exists</a:t>
            </a:r>
          </a:p>
          <a:p>
            <a:r>
              <a:rPr lang="en-US" dirty="0"/>
              <a:t>Add the scores from the Probability, the Risk/Impact, and Facility Preparedness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13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B98F-2C7C-CA28-AD95-BAD76BF72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FFC4B6E-90FF-2F63-B6A5-BE398C7365D4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High Priorities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25A305-8298-9D1A-7C1E-B978BCB3C523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AB918B5-A93F-3C22-3D15-D105F3980499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682B-8BAB-C446-0A5E-7AA03E3A20F6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FDDF65-EC9C-7713-D208-599E674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33" y="2130513"/>
            <a:ext cx="4394200" cy="4351338"/>
          </a:xfrm>
        </p:spPr>
        <p:txBody>
          <a:bodyPr>
            <a:normAutofit/>
          </a:bodyPr>
          <a:lstStyle/>
          <a:p>
            <a:r>
              <a:rPr lang="en-US" dirty="0"/>
              <a:t>Use the risk level score to prioritize the facility’s Infection Control and Prevention Plan Activities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&lt;5= LOW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5-7=MEDIUM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&gt;7= HIGH</a:t>
            </a:r>
          </a:p>
          <a:p>
            <a:r>
              <a:rPr lang="en-US" i="1" u="sng" dirty="0"/>
              <a:t>What is your threshold for high risk? </a:t>
            </a:r>
          </a:p>
        </p:txBody>
      </p:sp>
      <p:pic>
        <p:nvPicPr>
          <p:cNvPr id="6" name="Picture 5" descr="A close-up of a speedometer&#10;&#10;AI-generated content may be incorrect.">
            <a:extLst>
              <a:ext uri="{FF2B5EF4-FFF2-40B4-BE49-F238E27FC236}">
                <a16:creationId xmlns:a16="http://schemas.microsoft.com/office/drawing/2014/main" id="{F25883F4-D6E0-8434-F97C-8EC95CFDD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30513"/>
            <a:ext cx="4985985" cy="34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2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5C86-D808-BEDB-7863-F4D981319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88E0161-14A8-FB3D-F673-CA6DA49CF6C5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Further Considerations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47F0C6-F552-FD6B-791F-44E7E513D0CF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811958F-3C92-E627-919A-233992F6B297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CF49B-DB97-424A-344A-47F86E250319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35369D-2AF8-E8AE-5BEE-2F57B2F45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is a regulatory requirement requiring it to be addressed it the plan (e.g., TB control)?</a:t>
            </a:r>
          </a:p>
          <a:p>
            <a:r>
              <a:rPr lang="en-US" dirty="0"/>
              <a:t>Will you have a P&amp;P to address this?</a:t>
            </a:r>
          </a:p>
          <a:p>
            <a:r>
              <a:rPr lang="en-US" dirty="0"/>
              <a:t>Is a performance improvement project warranted?</a:t>
            </a:r>
          </a:p>
          <a:p>
            <a:r>
              <a:rPr lang="en-US" dirty="0"/>
              <a:t>Does it require ongoing data collection/monitoring? </a:t>
            </a:r>
          </a:p>
          <a:p>
            <a:r>
              <a:rPr lang="en-US" dirty="0"/>
              <a:t>Should it go to the IPC committee for further discussion and/or action?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665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316B4-8E15-F5CC-EA2C-CC350B0C4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202DA29-42F8-CA8F-1B0D-42ED8D511181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Example – ICRA </a:t>
            </a:r>
          </a:p>
          <a:p>
            <a:pPr algn="ctr"/>
            <a:r>
              <a:rPr lang="en-US" sz="4000" dirty="0"/>
              <a:t>Oregon Patient Safety Committee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D98D69-A872-0946-A4F0-D0DF51596FB0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6AF268F-D05B-BD52-F8BB-CD1A76ECBEB7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  <a:endParaRPr lang="en-US" sz="900" spc="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D46B6-B788-4B7F-D62E-6EAD41B0BD1F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A table with text on it&#10;&#10;AI-generated content may be incorrect.">
            <a:extLst>
              <a:ext uri="{FF2B5EF4-FFF2-40B4-BE49-F238E27FC236}">
                <a16:creationId xmlns:a16="http://schemas.microsoft.com/office/drawing/2014/main" id="{1A76A873-910D-8432-415A-90D4751F1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500" y="1737312"/>
            <a:ext cx="10504995" cy="427024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B3101E-37FB-A915-95C6-737A48FEE829}"/>
              </a:ext>
            </a:extLst>
          </p:cNvPr>
          <p:cNvSpPr/>
          <p:nvPr/>
        </p:nvSpPr>
        <p:spPr>
          <a:xfrm>
            <a:off x="3757613" y="2890482"/>
            <a:ext cx="971550" cy="193426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10CB9C-9664-E624-C2BD-DA673206777B}"/>
              </a:ext>
            </a:extLst>
          </p:cNvPr>
          <p:cNvSpPr/>
          <p:nvPr/>
        </p:nvSpPr>
        <p:spPr>
          <a:xfrm>
            <a:off x="8661767" y="5814134"/>
            <a:ext cx="971550" cy="193426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4CF5D0-D536-B79F-7F4A-E2392CD937CC}"/>
              </a:ext>
            </a:extLst>
          </p:cNvPr>
          <p:cNvSpPr/>
          <p:nvPr/>
        </p:nvSpPr>
        <p:spPr>
          <a:xfrm>
            <a:off x="8661767" y="5121892"/>
            <a:ext cx="971550" cy="376661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18859-61D6-3739-3A70-D4922BC4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C049327-E29F-7669-0CD8-EE47A4EA894B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Example – ICRA </a:t>
            </a:r>
          </a:p>
          <a:p>
            <a:pPr algn="ctr"/>
            <a:r>
              <a:rPr lang="en-US" sz="4000" dirty="0"/>
              <a:t>Oregon Patient Safety Committee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F2B008-9024-49E8-90FB-4FAA800529F8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1E52396-3CA9-BF90-0A40-5D0FF9D0E2F6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65776-B4F6-D532-0F2B-7DDFCB5E9226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table with numbers and a few letters&#10;&#10;AI-generated content may be incorrect.">
            <a:extLst>
              <a:ext uri="{FF2B5EF4-FFF2-40B4-BE49-F238E27FC236}">
                <a16:creationId xmlns:a16="http://schemas.microsoft.com/office/drawing/2014/main" id="{DD99A8C1-456F-395F-EB3D-63D438BA3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0392"/>
            <a:ext cx="10515600" cy="2841803"/>
          </a:xfrm>
          <a:prstGeom prst="rect">
            <a:avLst/>
          </a:prstGeom>
          <a:ln w="38100">
            <a:solidFill>
              <a:schemeClr val="accent1">
                <a:shade val="15000"/>
              </a:schemeClr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ED1A20-859B-444B-393B-3D1F40EEA459}"/>
              </a:ext>
            </a:extLst>
          </p:cNvPr>
          <p:cNvSpPr/>
          <p:nvPr/>
        </p:nvSpPr>
        <p:spPr>
          <a:xfrm>
            <a:off x="8661767" y="2682966"/>
            <a:ext cx="971550" cy="381962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A1FD0D-20BD-4C16-566A-19EFB2BE9448}"/>
              </a:ext>
            </a:extLst>
          </p:cNvPr>
          <p:cNvSpPr/>
          <p:nvPr/>
        </p:nvSpPr>
        <p:spPr>
          <a:xfrm>
            <a:off x="8661767" y="3969083"/>
            <a:ext cx="971550" cy="193426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BFA26C5-A757-F940-DCA9-7386149DB214}"/>
              </a:ext>
            </a:extLst>
          </p:cNvPr>
          <p:cNvSpPr/>
          <p:nvPr/>
        </p:nvSpPr>
        <p:spPr>
          <a:xfrm>
            <a:off x="3778434" y="2777234"/>
            <a:ext cx="971550" cy="287694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C2576DD-7DDC-76F7-049A-2676187E5982}"/>
              </a:ext>
            </a:extLst>
          </p:cNvPr>
          <p:cNvSpPr/>
          <p:nvPr/>
        </p:nvSpPr>
        <p:spPr>
          <a:xfrm>
            <a:off x="3778434" y="3969083"/>
            <a:ext cx="971550" cy="193426"/>
          </a:xfrm>
          <a:prstGeom prst="roundRect">
            <a:avLst/>
          </a:prstGeom>
          <a:solidFill>
            <a:srgbClr val="FFFF00">
              <a:alpha val="3544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8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0C30B-20CE-A5C5-484C-4A108FC7E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84F3FB9-B873-2732-A8A6-E91C9932BAFF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Example – ICRA </a:t>
            </a:r>
          </a:p>
          <a:p>
            <a:pPr algn="ctr"/>
            <a:r>
              <a:rPr lang="en-US" sz="4000" dirty="0"/>
              <a:t>Oregon Patient Safety Committee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667D2E-DB75-E44D-1E65-EAE75F879E4A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D24FAC0-0E50-76DE-DC38-9C578F359F1A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430AD-25DE-DFE3-23CA-866D03261828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table with numbers and a number on it&#10;&#10;AI-generated content may be incorrect.">
            <a:extLst>
              <a:ext uri="{FF2B5EF4-FFF2-40B4-BE49-F238E27FC236}">
                <a16:creationId xmlns:a16="http://schemas.microsoft.com/office/drawing/2014/main" id="{7A7D2FDA-7E43-F159-C45E-BE86A2109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04763"/>
            <a:ext cx="10515600" cy="2793061"/>
          </a:xfrm>
          <a:prstGeom prst="rect">
            <a:avLst/>
          </a:prstGeom>
          <a:ln w="381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8594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54A2-B223-7E50-D27A-01E04235A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063C33C-BD0C-C014-BB5C-5B12C4152CCE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Ranking Priorities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EEFDE-6E7F-CBDF-C6C9-AED61B4AE519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A3441B1-E3D6-3473-2E51-C8FCF5F30B29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5BCB2-262A-AA75-D85F-344B3C34895A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close-up of a list of health care&#10;&#10;AI-generated content may be incorrect.">
            <a:extLst>
              <a:ext uri="{FF2B5EF4-FFF2-40B4-BE49-F238E27FC236}">
                <a16:creationId xmlns:a16="http://schemas.microsoft.com/office/drawing/2014/main" id="{3F318141-49AB-DB49-7EDD-D82BF12BA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39" y="2082888"/>
            <a:ext cx="8758117" cy="3427089"/>
          </a:xfrm>
          <a:prstGeom prst="rect">
            <a:avLst/>
          </a:prstGeom>
          <a:ln w="381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6373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58EDE-017F-B8FF-9FEB-8EBDDA7E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EF37CE3-03C2-FDA6-E95B-D13285FDA36A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Objectives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91039A-9D89-1C5F-33C0-AEE24992F985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B3E87F7-EA2C-95E4-66C4-A0B0F18C2E88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1C8FA-05DA-30F2-5F7D-FB3D3926D7AF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C0FADE-0068-7FD9-7BA6-62204946B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how to conduct an ICRA</a:t>
            </a:r>
          </a:p>
          <a:p>
            <a:pPr lvl="0"/>
            <a:r>
              <a:rPr lang="en-US" dirty="0"/>
              <a:t>Understand how to develop measurable IPC program goals</a:t>
            </a:r>
          </a:p>
          <a:p>
            <a:pPr lvl="0"/>
            <a:r>
              <a:rPr lang="en-US" dirty="0"/>
              <a:t>Explain when the ICRA should be reviewed/updated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67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78EE8-FF53-1612-966F-3F8A49AC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4CFDBBE-0346-8DD7-BCF7-6E55543E6A2A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Goal Planning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B6C204-EBD4-3144-06E6-497626223754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8A298A9-33EC-B207-D935-624649EE0EF3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68101-C099-F97E-A908-7D74B1F67852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F5F0FC-DDAE-F029-5AE3-BB236369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identified risks, set goals to minimize the possibility of transmitting infections:</a:t>
            </a:r>
          </a:p>
          <a:p>
            <a:pPr lvl="1"/>
            <a:r>
              <a:rPr lang="en-US" dirty="0"/>
              <a:t>Reduce blood and body fluid &amp; communicable disease exposures</a:t>
            </a:r>
          </a:p>
          <a:p>
            <a:pPr lvl="1"/>
            <a:r>
              <a:rPr lang="en-US" dirty="0"/>
              <a:t>Increase hand hygiene compliance</a:t>
            </a:r>
          </a:p>
          <a:p>
            <a:pPr lvl="1"/>
            <a:r>
              <a:rPr lang="en-US" dirty="0"/>
              <a:t>Eliminate the use of infections associated with the use of medical equipment, devices, and supplies</a:t>
            </a:r>
          </a:p>
          <a:p>
            <a:r>
              <a:rPr lang="en-US" dirty="0"/>
              <a:t>Use “SMART” objectives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20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A772-85E6-6F92-D5AB-AAE08CF62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A273A5D4-A156-53E4-168B-9CAFA200024D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“SMART” Objectives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9D73C4-311C-65D9-0847-6B46D4F2A34B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85F19FE-6D6E-64B6-AB70-23555858A347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34DC8-071A-2BF2-D2B3-3BFCE47974AC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55D26B-D34C-026D-CE5C-8D03F4624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framework for creating goals with clear, focused, and attainable objectives</a:t>
            </a:r>
          </a:p>
          <a:p>
            <a:r>
              <a:rPr lang="en-US" dirty="0"/>
              <a:t>Increase the likelihood of successful planning, implementation, and evaluation of projects or initiatives </a:t>
            </a:r>
          </a:p>
          <a:p>
            <a:pPr lvl="1"/>
            <a:r>
              <a:rPr lang="en-US" b="1" dirty="0"/>
              <a:t>SPECIFIC - </a:t>
            </a:r>
            <a:r>
              <a:rPr lang="en-US" dirty="0"/>
              <a:t>outline precisely </a:t>
            </a:r>
            <a:r>
              <a:rPr lang="en-US" i="1" u="sng" dirty="0"/>
              <a:t>what is to be achieved</a:t>
            </a:r>
            <a:r>
              <a:rPr lang="en-US" dirty="0"/>
              <a:t>, leaving no room for ambiguity or confusion</a:t>
            </a:r>
          </a:p>
          <a:p>
            <a:pPr lvl="1"/>
            <a:r>
              <a:rPr lang="en-US" b="1" dirty="0"/>
              <a:t>MEASURABLE - </a:t>
            </a:r>
            <a:r>
              <a:rPr lang="en-US" dirty="0"/>
              <a:t>use </a:t>
            </a:r>
            <a:r>
              <a:rPr lang="en-US" i="1" u="sng" dirty="0"/>
              <a:t>percentages, quantities, or specific indicators</a:t>
            </a:r>
            <a:r>
              <a:rPr lang="en-US" dirty="0"/>
              <a:t> to track and assess progress, allowing effective monitoring</a:t>
            </a:r>
          </a:p>
          <a:p>
            <a:pPr lvl="1"/>
            <a:r>
              <a:rPr lang="en-US" b="1" dirty="0"/>
              <a:t>ACHIEVABLE</a:t>
            </a:r>
            <a:r>
              <a:rPr lang="en-US" dirty="0"/>
              <a:t> - are </a:t>
            </a:r>
            <a:r>
              <a:rPr lang="en-US" i="1" u="sng" dirty="0"/>
              <a:t>realistic and attainable</a:t>
            </a:r>
            <a:r>
              <a:rPr lang="en-US" dirty="0"/>
              <a:t>, given the constraint of resources, time, and capabilities</a:t>
            </a:r>
          </a:p>
          <a:p>
            <a:pPr lvl="1"/>
            <a:r>
              <a:rPr lang="en-US" b="1" dirty="0"/>
              <a:t>RELEVANT</a:t>
            </a:r>
            <a:r>
              <a:rPr lang="en-US" dirty="0"/>
              <a:t> - </a:t>
            </a:r>
            <a:r>
              <a:rPr lang="en-US" i="1" u="sng" dirty="0"/>
              <a:t>align with the broader purpose of the project</a:t>
            </a:r>
          </a:p>
          <a:p>
            <a:pPr lvl="1"/>
            <a:r>
              <a:rPr lang="en-US" b="1" dirty="0"/>
              <a:t>TIME-BOUND -</a:t>
            </a:r>
            <a:r>
              <a:rPr lang="en-US" dirty="0"/>
              <a:t> have </a:t>
            </a:r>
            <a:r>
              <a:rPr lang="en-US" i="1" u="sng" dirty="0"/>
              <a:t>specific deadlines</a:t>
            </a:r>
            <a:r>
              <a:rPr lang="en-US" dirty="0"/>
              <a:t> attached to them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9308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BD48C-567C-26CE-5C34-B36BE470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BF74480-5F14-4F6E-E344-9A6D7435DC54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Goal Planning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7083B-AAB4-4D04-BE86-6D9206BC9A76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D7C6F51-BB15-57B2-AF40-48F896E53F12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FEFD9-9680-4769-1B9F-ED38B461DCFF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A screenshot of a control goal tracking&#10;&#10;AI-generated content may be incorrect.">
            <a:extLst>
              <a:ext uri="{FF2B5EF4-FFF2-40B4-BE49-F238E27FC236}">
                <a16:creationId xmlns:a16="http://schemas.microsoft.com/office/drawing/2014/main" id="{10565A04-F363-B699-9F6A-4A578070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3" y="1617311"/>
            <a:ext cx="11070795" cy="4589850"/>
          </a:xfrm>
          <a:prstGeom prst="rect">
            <a:avLst/>
          </a:prstGeom>
          <a:ln w="381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17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D50B6-3071-81E3-DEC9-3962280B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C4E683C6-09FA-FE3E-8115-936FC9B3A9F3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ICRA Final Thoughts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600C27-97F1-066C-9657-51DDA9238948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172FDFD-2BAE-767C-7D22-D02426CB7E16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FD14F-E4C3-4089-3A7E-23B8E39A4254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AEC5B5-CB75-FA9F-C89D-856A1FA57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ICRA is a living document that should change over time</a:t>
            </a:r>
          </a:p>
          <a:p>
            <a:pPr lvl="1"/>
            <a:r>
              <a:rPr lang="en-US" dirty="0"/>
              <a:t>Set aside enough time and resources </a:t>
            </a:r>
          </a:p>
          <a:p>
            <a:pPr lvl="1"/>
            <a:r>
              <a:rPr lang="en-US" dirty="0"/>
              <a:t>Incorporate meaningful data</a:t>
            </a:r>
          </a:p>
          <a:p>
            <a:pPr lvl="1"/>
            <a:r>
              <a:rPr lang="en-US" dirty="0"/>
              <a:t>Review goal progress periodically</a:t>
            </a:r>
          </a:p>
          <a:p>
            <a:r>
              <a:rPr lang="en-US" dirty="0"/>
              <a:t>Review other documents ahead of time</a:t>
            </a:r>
          </a:p>
          <a:p>
            <a:r>
              <a:rPr lang="en-US" dirty="0"/>
              <a:t>Use IPC tools that are readily available from the CDC </a:t>
            </a:r>
          </a:p>
          <a:p>
            <a:r>
              <a:rPr lang="en-US" dirty="0"/>
              <a:t>Consult state DOH websites with robust resources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8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F625-38AD-CA1A-61E7-1F943599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B4A5-1D0F-1DB3-0DCF-B7154E9F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139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Oregon Ambulatory Surgery Center IPC Toolkit. </a:t>
            </a:r>
            <a:r>
              <a:rPr lang="en-US" dirty="0">
                <a:hlinkClick r:id="rId3"/>
              </a:rPr>
              <a:t>https://oregonpatientsafety.org/tools-and-best-practices/oregon-asc-infection-prevention-and-control-toolkit?rq=Infection Prevention and Control</a:t>
            </a:r>
            <a:endParaRPr lang="en-US" dirty="0"/>
          </a:p>
          <a:p>
            <a:pPr lvl="0"/>
            <a:r>
              <a:rPr lang="en-US" dirty="0"/>
              <a:t>Infection Control Assessment and Response (ICAR) Tool for General Infection Prevention and Control Across Settings, CDC. </a:t>
            </a:r>
            <a:r>
              <a:rPr lang="en-US" u="sng" dirty="0">
                <a:hlinkClick r:id="rId4"/>
              </a:rPr>
              <a:t>https://www.cdc.gov/healthcare-associated-infections/php/toolkit/icar.html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Guidelines for Environmental Infection Control in Healthcare Facilities (2003), CDC.  </a:t>
            </a:r>
            <a:r>
              <a:rPr lang="en-US" u="sng" dirty="0">
                <a:hlinkClick r:id="rId5"/>
              </a:rPr>
              <a:t>https://www.cdc.gov/infection-control/hcp/environmental-control/water.html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State Department of Health Websites (PA, WI, CA, KY)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B24D163-2EAB-B038-2285-E12556C370B7}"/>
              </a:ext>
            </a:extLst>
          </p:cNvPr>
          <p:cNvSpPr/>
          <p:nvPr/>
        </p:nvSpPr>
        <p:spPr>
          <a:xfrm>
            <a:off x="-1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437F5D-7988-BC5F-2F57-B0C7F2476B22}"/>
              </a:ext>
            </a:extLst>
          </p:cNvPr>
          <p:cNvSpPr txBox="1">
            <a:spLocks/>
          </p:cNvSpPr>
          <p:nvPr/>
        </p:nvSpPr>
        <p:spPr>
          <a:xfrm>
            <a:off x="404026" y="266827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868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A0131-D843-CEE2-3E93-C70BEFBAC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294DC8-60C9-5B41-DB26-7C0814D2B961}"/>
              </a:ext>
            </a:extLst>
          </p:cNvPr>
          <p:cNvSpPr/>
          <p:nvPr/>
        </p:nvSpPr>
        <p:spPr>
          <a:xfrm>
            <a:off x="623923" y="593643"/>
            <a:ext cx="5818197" cy="5670714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45F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C2C914C7-FCD3-8429-AF14-B3963D75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99" y="906732"/>
            <a:ext cx="4048122" cy="2356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1AB28-97D5-1ABA-2C5A-8D2CBAB59F9A}"/>
              </a:ext>
            </a:extLst>
          </p:cNvPr>
          <p:cNvSpPr txBox="1"/>
          <p:nvPr/>
        </p:nvSpPr>
        <p:spPr>
          <a:xfrm>
            <a:off x="7292999" y="3972351"/>
            <a:ext cx="404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45F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education@quada.org</a:t>
            </a:r>
          </a:p>
        </p:txBody>
      </p:sp>
      <p:pic>
        <p:nvPicPr>
          <p:cNvPr id="7" name="Picture 6" descr="A qr code with a blue and white background&#10;&#10;Description automatically generated">
            <a:extLst>
              <a:ext uri="{FF2B5EF4-FFF2-40B4-BE49-F238E27FC236}">
                <a16:creationId xmlns:a16="http://schemas.microsoft.com/office/drawing/2014/main" id="{DA310A82-7B35-E19D-429A-7277C3570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91" y="1189170"/>
            <a:ext cx="4479659" cy="4479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6D5DAB-F40C-FA8D-9599-9FB1010E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083" y="3270159"/>
            <a:ext cx="1883827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2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64F2-B159-178E-1F14-52F7939B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9D3F9F4-4F18-44A0-1C37-60BC3A0C4245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Infection </a:t>
            </a:r>
            <a:r>
              <a:rPr lang="en-US" sz="3800" dirty="0"/>
              <a:t>(</a:t>
            </a:r>
            <a:r>
              <a:rPr lang="en-US" sz="4000" dirty="0"/>
              <a:t>Prevention and</a:t>
            </a:r>
            <a:r>
              <a:rPr lang="en-US" sz="3800" dirty="0"/>
              <a:t>) </a:t>
            </a:r>
            <a:r>
              <a:rPr lang="en-US" sz="4000" dirty="0"/>
              <a:t>Control Risk Assessment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302B3C-E50B-5AC1-01FD-8A2E81820AAD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34B9A61-ADE4-F361-6E03-846B1AF94479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C7D4C-04D0-07E9-5EDF-32223B013BB5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EC9660-7E79-F2B1-752B-A08E30CCB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94" y="2363384"/>
            <a:ext cx="72674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Infection Control Plan (ICRA) serves as the foundation of the Infection Prevention and Control Plan.</a:t>
            </a:r>
          </a:p>
          <a:p>
            <a:r>
              <a:rPr lang="en-US" dirty="0"/>
              <a:t>Enables identification of high-risk priorities and areas for improvement</a:t>
            </a:r>
          </a:p>
          <a:p>
            <a:pPr lvl="0"/>
            <a:r>
              <a:rPr lang="en-US" b="1" dirty="0"/>
              <a:t>Regulatory requirement for Ambulatory Surgery Centers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cartoon character building a plan&#10;&#10;AI-generated content may be incorrect.">
            <a:extLst>
              <a:ext uri="{FF2B5EF4-FFF2-40B4-BE49-F238E27FC236}">
                <a16:creationId xmlns:a16="http://schemas.microsoft.com/office/drawing/2014/main" id="{930F197E-CAC1-894C-0910-FB6B388E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91" y="2363384"/>
            <a:ext cx="3213746" cy="30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1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5E6E-94ED-87AE-70C5-C54C17FC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46C668C-F8AE-2EAC-E65A-7321CF0189AA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Infection </a:t>
            </a:r>
            <a:r>
              <a:rPr lang="en-US" sz="3800" dirty="0"/>
              <a:t>(</a:t>
            </a:r>
            <a:r>
              <a:rPr lang="en-US" sz="4000" dirty="0"/>
              <a:t>Prevention and</a:t>
            </a:r>
            <a:r>
              <a:rPr lang="en-US" sz="3800" dirty="0"/>
              <a:t>) </a:t>
            </a:r>
            <a:r>
              <a:rPr lang="en-US" sz="4000" dirty="0"/>
              <a:t>Control Risk Assessment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7ED035-5D66-697C-1504-6342BDA5A436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24456C-5486-2B25-B8C9-00FB586C05D4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07490-7325-52FC-2A9E-89B13BFC9342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582134-E053-5025-DDF6-301C87F86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multi-disciplinary approach is highly recommended</a:t>
            </a:r>
          </a:p>
          <a:p>
            <a:pPr lvl="1"/>
            <a:r>
              <a:rPr lang="en-US" dirty="0"/>
              <a:t>Medical &amp; Nursing Staff, Allied Health </a:t>
            </a:r>
          </a:p>
          <a:p>
            <a:pPr lvl="1"/>
            <a:r>
              <a:rPr lang="en-US" dirty="0"/>
              <a:t>Leadership (for allotment of adequate time and resources)</a:t>
            </a:r>
          </a:p>
          <a:p>
            <a:r>
              <a:rPr lang="en-US" dirty="0"/>
              <a:t>Creating the ICRA for the first time is the most labor-intensive</a:t>
            </a:r>
          </a:p>
          <a:p>
            <a:r>
              <a:rPr lang="en-US" dirty="0"/>
              <a:t>In subsequent years, some values will remain the same; others will change only slightly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95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BCB8A-62B5-CBE3-D458-9D0C6C7A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C7CC1F5C-CC8A-D125-5A57-555914530FDE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ICRA - When and Why?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D3EC0C-0373-1F80-48A4-BC61571D62B1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D862A73-2AE6-566E-8DD8-B11BFD3E3F1F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2EB8D-BC7E-B9B3-192D-B16ECEDD9A28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84065-C953-4952-8966-FE855A4D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ICRA should be performed </a:t>
            </a:r>
            <a:r>
              <a:rPr lang="en-US" b="1" dirty="0"/>
              <a:t>at least annually</a:t>
            </a:r>
            <a:r>
              <a:rPr lang="en-US" dirty="0"/>
              <a:t>, and all revisions must be informed by data</a:t>
            </a:r>
          </a:p>
          <a:p>
            <a:pPr lvl="0"/>
            <a:r>
              <a:rPr lang="en-US" dirty="0"/>
              <a:t>A risk assessment should also be considered </a:t>
            </a:r>
            <a:r>
              <a:rPr lang="en-US" b="1" dirty="0"/>
              <a:t>when the facility is impacted by any major changes </a:t>
            </a:r>
            <a:r>
              <a:rPr lang="en-US" dirty="0"/>
              <a:t>that may pose additional risks to patients, guests, or staff</a:t>
            </a:r>
          </a:p>
          <a:p>
            <a:pPr lvl="1"/>
            <a:r>
              <a:rPr lang="en-US" dirty="0"/>
              <a:t>Invasive repairs or new construction</a:t>
            </a:r>
          </a:p>
          <a:p>
            <a:pPr lvl="1"/>
            <a:r>
              <a:rPr lang="en-US" dirty="0"/>
              <a:t>Additional service lines</a:t>
            </a:r>
          </a:p>
          <a:p>
            <a:pPr lvl="1"/>
            <a:r>
              <a:rPr lang="en-US" dirty="0"/>
              <a:t>New procedures</a:t>
            </a:r>
          </a:p>
          <a:p>
            <a:pPr lvl="1"/>
            <a:r>
              <a:rPr lang="en-US" dirty="0"/>
              <a:t>Compelling infection issues (e.g., worrisome SSI rate)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4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A4EAC-D92E-7423-BDAE-9CA9EF1F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C810A01-95BA-8105-3448-0D34AC5AB76C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Might be Considered in the ICRA?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60BED1-540F-40F2-61DF-49395451DA7E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E8909F6-3233-26EE-4697-E375D1EF7C71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21AA1-6BFE-EED1-B175-D5FD078A1111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F5FDEA-51A4-E786-B772-4E205EAD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701032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/>
              <a:t>Use findings from rounds, occurrence reports, surveillance data, and population risk assessments</a:t>
            </a:r>
          </a:p>
          <a:p>
            <a:pPr lvl="1"/>
            <a:r>
              <a:rPr lang="en-US" sz="2050" dirty="0"/>
              <a:t>Community (rural/urban) and Population Served</a:t>
            </a:r>
          </a:p>
          <a:p>
            <a:pPr lvl="1"/>
            <a:r>
              <a:rPr lang="en-US" sz="2050" dirty="0"/>
              <a:t>Facility, Utilities, and Waste, Linen, and Water Management</a:t>
            </a:r>
          </a:p>
          <a:p>
            <a:pPr lvl="1"/>
            <a:r>
              <a:rPr lang="en-US" sz="2050" b="1" dirty="0"/>
              <a:t>Procedures and Services </a:t>
            </a:r>
            <a:r>
              <a:rPr lang="en-US" sz="2050" dirty="0"/>
              <a:t>(and related considerations, specific to the type of procedure or medications, equipment needed)</a:t>
            </a:r>
          </a:p>
          <a:p>
            <a:pPr lvl="1"/>
            <a:r>
              <a:rPr lang="en-US" sz="2050" dirty="0"/>
              <a:t>Staff Education and Competency</a:t>
            </a:r>
          </a:p>
          <a:p>
            <a:pPr lvl="1"/>
            <a:r>
              <a:rPr lang="en-US" sz="2050" dirty="0"/>
              <a:t>Occupational Health (Health Questionnaire, </a:t>
            </a:r>
            <a:r>
              <a:rPr lang="en-US" sz="2050" b="1" dirty="0"/>
              <a:t>Vaccinations</a:t>
            </a:r>
            <a:r>
              <a:rPr lang="en-US" sz="2050" dirty="0"/>
              <a:t>, TB Testing)</a:t>
            </a:r>
          </a:p>
          <a:p>
            <a:pPr lvl="1"/>
            <a:r>
              <a:rPr lang="en-US" sz="2050" b="1" dirty="0"/>
              <a:t>IPC Practices (Hand Hygiene, Use of PPE, Injection or Medication Safety, Environmental Cleaning )</a:t>
            </a:r>
          </a:p>
          <a:p>
            <a:pPr lvl="1"/>
            <a:r>
              <a:rPr lang="en-US" sz="2050" dirty="0"/>
              <a:t>Patient Care Devices (Reprocessing, Storage)</a:t>
            </a:r>
          </a:p>
          <a:p>
            <a:pPr lvl="1"/>
            <a:r>
              <a:rPr lang="en-US" sz="2050" dirty="0"/>
              <a:t>Multi-Drug Resistant Organism (MDRO) related Healthcare-Associated Infection (HAI)</a:t>
            </a:r>
          </a:p>
          <a:p>
            <a:pPr lvl="1"/>
            <a:r>
              <a:rPr lang="en-US" sz="2050" dirty="0"/>
              <a:t>Disease Reporting, </a:t>
            </a:r>
            <a:r>
              <a:rPr lang="en-US" sz="2050" b="1" dirty="0"/>
              <a:t>Surgical-Site Infection Rates</a:t>
            </a:r>
          </a:p>
          <a:p>
            <a:pPr lvl="1"/>
            <a:r>
              <a:rPr lang="en-US" sz="2050" b="1" dirty="0">
                <a:solidFill>
                  <a:srgbClr val="FF0000"/>
                </a:solidFill>
              </a:rPr>
              <a:t>Compliance Concerns (gathered from audits, monitoring)</a:t>
            </a:r>
          </a:p>
        </p:txBody>
      </p:sp>
    </p:spTree>
    <p:extLst>
      <p:ext uri="{BB962C8B-B14F-4D97-AF65-F5344CB8AC3E}">
        <p14:creationId xmlns:p14="http://schemas.microsoft.com/office/powerpoint/2010/main" val="3047969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58EF-94FE-2EE9-6F09-41B48F289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9025A78-EB20-A5B3-2A23-E29DC8AE47AF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IC Assessment and Response (ICAR)</a:t>
            </a:r>
          </a:p>
          <a:p>
            <a:pPr algn="ctr"/>
            <a:r>
              <a:rPr lang="en-US" sz="4000" dirty="0"/>
              <a:t>Tools from the CDC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38E7D2-7D3A-A0B5-9718-9F480624112B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E584C0B-F7FE-6AE4-FF3B-6FD66E59A299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E7C4AF-80D7-10F9-3FC1-BC13D35E96F3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BAFAED-8AA3-C615-855B-297697A59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blue and white box with text&#10;&#10;AI-generated content may be incorrect.">
            <a:extLst>
              <a:ext uri="{FF2B5EF4-FFF2-40B4-BE49-F238E27FC236}">
                <a16:creationId xmlns:a16="http://schemas.microsoft.com/office/drawing/2014/main" id="{214E33D1-567E-5871-EC80-E29ED19C1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124286"/>
            <a:ext cx="7772400" cy="2314217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DE8507-0A88-F969-E415-AF788AC90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14" y="2082888"/>
            <a:ext cx="3520349" cy="33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5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C58F-77C1-837B-0257-AA03BA40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5B0212F-4354-76EE-2988-B2EEFCD04AC5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IC Assessment and Response (ICAR)</a:t>
            </a:r>
          </a:p>
          <a:p>
            <a:pPr algn="ctr"/>
            <a:r>
              <a:rPr lang="en-US" sz="4000" dirty="0"/>
              <a:t>Tools from the CDC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CCC070-EFDC-4DBB-89C3-775EB46127C7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CD640B8-50E8-891C-D7B9-C781105EA5C5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33889D-995D-D897-01A5-4E76789079BB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CC0502-603A-6C0C-B38D-9852ED471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survey&#10;&#10;AI-generated content may be incorrect.">
            <a:extLst>
              <a:ext uri="{FF2B5EF4-FFF2-40B4-BE49-F238E27FC236}">
                <a16:creationId xmlns:a16="http://schemas.microsoft.com/office/drawing/2014/main" id="{506992C2-DF37-E54F-D43B-269AAC7B2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8" y="1795427"/>
            <a:ext cx="7772400" cy="4341894"/>
          </a:xfrm>
          <a:prstGeom prst="rect">
            <a:avLst/>
          </a:prstGeom>
          <a:ln w="381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960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F4CED-18E5-458C-A686-5EE318B7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36485C3-F8B2-20B8-478D-95367F7DABDB}"/>
              </a:ext>
            </a:extLst>
          </p:cNvPr>
          <p:cNvSpPr/>
          <p:nvPr/>
        </p:nvSpPr>
        <p:spPr>
          <a:xfrm>
            <a:off x="0" y="0"/>
            <a:ext cx="12192000" cy="1482811"/>
          </a:xfrm>
          <a:prstGeom prst="flowChartProcess">
            <a:avLst/>
          </a:prstGeom>
          <a:solidFill>
            <a:srgbClr val="203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Items Should Be Included in the ICRA?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898798-64FB-2594-6DAA-221456AE22CF}"/>
              </a:ext>
            </a:extLst>
          </p:cNvPr>
          <p:cNvSpPr txBox="1">
            <a:spLocks/>
          </p:cNvSpPr>
          <p:nvPr/>
        </p:nvSpPr>
        <p:spPr>
          <a:xfrm>
            <a:off x="550983" y="173822"/>
            <a:ext cx="110900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E4D2C91-C890-8D2A-5E87-ABE48B436BA8}"/>
              </a:ext>
            </a:extLst>
          </p:cNvPr>
          <p:cNvSpPr txBox="1">
            <a:spLocks/>
          </p:cNvSpPr>
          <p:nvPr/>
        </p:nvSpPr>
        <p:spPr>
          <a:xfrm>
            <a:off x="3167233" y="6207161"/>
            <a:ext cx="7009505" cy="4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800" b="0" i="0" kern="1200" spc="300">
                <a:solidFill>
                  <a:schemeClr val="tx1">
                    <a:tint val="75000"/>
                  </a:schemeClr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spc="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WWW.QUADA.ORG      PATIENTS FIRST. </a:t>
            </a:r>
            <a:r>
              <a:rPr lang="en-US" sz="900" spc="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F9256-065D-7B46-0A03-4A1F97CFEB42}"/>
              </a:ext>
            </a:extLst>
          </p:cNvPr>
          <p:cNvSpPr txBox="1"/>
          <p:nvPr/>
        </p:nvSpPr>
        <p:spPr>
          <a:xfrm>
            <a:off x="3044454" y="1885815"/>
            <a:ext cx="6103088" cy="394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E7A048-C8F7-35E7-2A96-21870B6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85815"/>
            <a:ext cx="10515600" cy="4351338"/>
          </a:xfrm>
        </p:spPr>
        <p:txBody>
          <a:bodyPr/>
          <a:lstStyle/>
          <a:p>
            <a:r>
              <a:rPr lang="en-US" dirty="0"/>
              <a:t>Potential Events and Failures: </a:t>
            </a:r>
          </a:p>
          <a:p>
            <a:pPr lvl="1"/>
            <a:r>
              <a:rPr lang="en-US" dirty="0"/>
              <a:t>What will happen if…?</a:t>
            </a:r>
          </a:p>
          <a:p>
            <a:pPr lvl="1"/>
            <a:r>
              <a:rPr lang="en-US" dirty="0"/>
              <a:t>When possible, written in the negative (e.g., “lack of”)</a:t>
            </a:r>
          </a:p>
          <a:p>
            <a:pPr lvl="2"/>
            <a:r>
              <a:rPr lang="en-US" dirty="0"/>
              <a:t>Poor Hand Hygiene Compliance </a:t>
            </a:r>
          </a:p>
          <a:p>
            <a:pPr lvl="2"/>
            <a:r>
              <a:rPr lang="en-US" dirty="0"/>
              <a:t>Improper High-Level Disinfection or Sterilization of Medical Devices</a:t>
            </a:r>
          </a:p>
          <a:p>
            <a:r>
              <a:rPr lang="en-US" dirty="0"/>
              <a:t>Any historical problems presenting a known high-risk</a:t>
            </a:r>
          </a:p>
          <a:p>
            <a:pPr lvl="1"/>
            <a:r>
              <a:rPr lang="en-US" dirty="0"/>
              <a:t>Flu season </a:t>
            </a:r>
          </a:p>
          <a:p>
            <a:pPr lvl="1"/>
            <a:r>
              <a:rPr lang="en-US" dirty="0"/>
              <a:t>High SSI rate</a:t>
            </a:r>
          </a:p>
          <a:p>
            <a:r>
              <a:rPr lang="en-US" dirty="0"/>
              <a:t>All should be scored on three domains </a:t>
            </a:r>
          </a:p>
          <a:p>
            <a:pPr lvl="1"/>
            <a:r>
              <a:rPr lang="en-US" dirty="0"/>
              <a:t>Probability, Impact, Preparedness</a:t>
            </a:r>
          </a:p>
        </p:txBody>
      </p:sp>
    </p:spTree>
    <p:extLst>
      <p:ext uri="{BB962C8B-B14F-4D97-AF65-F5344CB8AC3E}">
        <p14:creationId xmlns:p14="http://schemas.microsoft.com/office/powerpoint/2010/main" val="1250465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7C007864CBA42B8C9B71A5ECCCC7A" ma:contentTypeVersion="14" ma:contentTypeDescription="Create a new document." ma:contentTypeScope="" ma:versionID="18e975ecf3c9e58078bf6c686a423bc8">
  <xsd:schema xmlns:xsd="http://www.w3.org/2001/XMLSchema" xmlns:xs="http://www.w3.org/2001/XMLSchema" xmlns:p="http://schemas.microsoft.com/office/2006/metadata/properties" xmlns:ns2="ec239d2b-cbc7-4a0f-a7d9-f7385ddf0314" xmlns:ns3="04317fce-b475-48a8-9b67-2c7c60b5acd6" targetNamespace="http://schemas.microsoft.com/office/2006/metadata/properties" ma:root="true" ma:fieldsID="d89aa7b04c1fe3ac5ba04173dfccd96a" ns2:_="" ns3:_="">
    <xsd:import namespace="ec239d2b-cbc7-4a0f-a7d9-f7385ddf0314"/>
    <xsd:import namespace="04317fce-b475-48a8-9b67-2c7c60b5ac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39d2b-cbc7-4a0f-a7d9-f7385ddf03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a8a237f-08d1-4967-b0b8-ffb0f14bb248}" ma:internalName="TaxCatchAll" ma:showField="CatchAllData" ma:web="ec239d2b-cbc7-4a0f-a7d9-f7385ddf0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17fce-b475-48a8-9b67-2c7c60b5a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f1e6d34-726b-4b3b-9736-80d63a742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317fce-b475-48a8-9b67-2c7c60b5acd6">
      <Terms xmlns="http://schemas.microsoft.com/office/infopath/2007/PartnerControls"/>
    </lcf76f155ced4ddcb4097134ff3c332f>
    <TaxCatchAll xmlns="ec239d2b-cbc7-4a0f-a7d9-f7385ddf0314" xsi:nil="true"/>
  </documentManagement>
</p:properties>
</file>

<file path=customXml/itemProps1.xml><?xml version="1.0" encoding="utf-8"?>
<ds:datastoreItem xmlns:ds="http://schemas.openxmlformats.org/officeDocument/2006/customXml" ds:itemID="{FDACDC7D-340E-4651-9AA2-8CDB35ADF504}">
  <ds:schemaRefs>
    <ds:schemaRef ds:uri="04317fce-b475-48a8-9b67-2c7c60b5acd6"/>
    <ds:schemaRef ds:uri="ec239d2b-cbc7-4a0f-a7d9-f7385ddf03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0DCEEE-614F-4E81-8B7F-EE405E4C77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0F77C2-3660-4ECE-8989-F36A20F8FBA8}">
  <ds:schemaRefs>
    <ds:schemaRef ds:uri="04317fce-b475-48a8-9b67-2c7c60b5acd6"/>
    <ds:schemaRef ds:uri="ec239d2b-cbc7-4a0f-a7d9-f7385ddf031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1500</Words>
  <Application>Microsoft Macintosh PowerPoint</Application>
  <PresentationFormat>Widescreen</PresentationFormat>
  <Paragraphs>188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Arial Narrow</vt:lpstr>
      <vt:lpstr>Office Theme</vt:lpstr>
      <vt:lpstr>Preparing an Infection Prevention and Control Risk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Pound</dc:creator>
  <cp:lastModifiedBy>Dianne Bourque</cp:lastModifiedBy>
  <cp:revision>40</cp:revision>
  <dcterms:created xsi:type="dcterms:W3CDTF">2025-09-08T18:06:20Z</dcterms:created>
  <dcterms:modified xsi:type="dcterms:W3CDTF">2026-02-13T19:19:17Z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0x0101007777C007864CBA42B8C9B71A5ECCCC7A</vt:lpwstr>
  </property>
  <property fmtid="{D5CDD505-2E9C-101B-9397-08002B2CF9AE}" pid="3" name="MediaServiceImageTags">
    <vt:lpwstr/>
  </property>
</Properties>
</file>